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media/image9.jpeg" ContentType="image/jpeg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10.jpeg" ContentType="image/jpeg"/>
  <Override PartName="/ppt/media/image11.jpeg" ContentType="image/jpeg"/>
  <Override PartName="/ppt/media/image18.jpeg" ContentType="image/jpeg"/>
  <Override PartName="/ppt/media/image12.png" ContentType="image/png"/>
  <Override PartName="/ppt/media/image13.png" ContentType="image/png"/>
  <Override PartName="/ppt/media/image14.jpeg" ContentType="image/jpeg"/>
  <Override PartName="/ppt/media/image15.jpeg" ContentType="image/jpeg"/>
  <Override PartName="/ppt/media/image16.png" ContentType="image/png"/>
  <Override PartName="/ppt/media/image24.jpeg" ContentType="image/jpeg"/>
  <Override PartName="/ppt/media/image17.png" ContentType="image/png"/>
  <Override PartName="/ppt/media/image19.png" ContentType="image/png"/>
  <Override PartName="/ppt/media/image20.png" ContentType="image/png"/>
  <Override PartName="/ppt/media/image21.jpeg" ContentType="image/jpeg"/>
  <Override PartName="/ppt/media/image22.jpeg" ContentType="image/jpeg"/>
  <Override PartName="/ppt/media/image2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
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2000" cy="1250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ru-RU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ru-RU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0920" cy="12499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ru-RU" sz="1800" spc="-1" strike="noStrike">
                <a:latin typeface="Arial"/>
              </a:rPr>
              <a:t>Для правки текста заглавия щёлкните мышью</a:t>
            </a:r>
            <a:endParaRPr b="0" lang="ru-RU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Для правки структуры щёлкните мышью</a:t>
            </a:r>
            <a:endParaRPr b="0" lang="ru-RU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Второй уровень структуры</a:t>
            </a:r>
            <a:endParaRPr b="0" lang="ru-RU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Третий уровень структуры</a:t>
            </a:r>
            <a:endParaRPr b="0" lang="ru-RU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latin typeface="Arial"/>
              </a:rPr>
              <a:t>Четвёртый уровень структуры</a:t>
            </a:r>
            <a:endParaRPr b="0" lang="ru-RU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Пятый уровень структуры</a:t>
            </a:r>
            <a:endParaRPr b="0" lang="ru-RU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Шестой уровень структуры</a:t>
            </a:r>
            <a:endParaRPr b="0" lang="ru-RU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latin typeface="Arial"/>
              </a:rPr>
              <a:t>Седьмой уровень структуры</a:t>
            </a:r>
            <a:endParaRPr b="0" lang="ru-RU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ru-RU" sz="4400" spc="-1" strike="noStrike">
                <a:latin typeface="Arial"/>
              </a:rPr>
              <a:t>Для правки текста заглавия щёлкните мышью</a:t>
            </a:r>
            <a:endParaRPr b="0" lang="ru-RU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3200" spc="-1" strike="noStrike">
                <a:latin typeface="Arial"/>
              </a:rPr>
              <a:t>Для правки структуры щёлкните мышью</a:t>
            </a:r>
            <a:endParaRPr b="0" lang="ru-RU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800" spc="-1" strike="noStrike">
                <a:latin typeface="Arial"/>
              </a:rPr>
              <a:t>Второй уровень структуры</a:t>
            </a:r>
            <a:endParaRPr b="0" lang="ru-RU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400" spc="-1" strike="noStrike">
                <a:latin typeface="Arial"/>
              </a:rPr>
              <a:t>Третий уровень структуры</a:t>
            </a:r>
            <a:endParaRPr b="0" lang="ru-RU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2000" spc="-1" strike="noStrike">
                <a:latin typeface="Arial"/>
              </a:rPr>
              <a:t>Четвёртый уровень структуры</a:t>
            </a:r>
            <a:endParaRPr b="0" lang="ru-RU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Пятый уровень структуры</a:t>
            </a:r>
            <a:endParaRPr b="0" lang="ru-RU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Шестой уровень структуры</a:t>
            </a:r>
            <a:endParaRPr b="0" lang="ru-RU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2000" spc="-1" strike="noStrike">
                <a:latin typeface="Arial"/>
              </a:rPr>
              <a:t>Седьмой уровень структуры</a:t>
            </a:r>
            <a:endParaRPr b="0" lang="ru-RU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77" name="CustomShape 1"/>
          <p:cNvSpPr/>
          <p:nvPr/>
        </p:nvSpPr>
        <p:spPr>
          <a:xfrm>
            <a:off x="0" y="2232000"/>
            <a:ext cx="10078920" cy="13672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78" name="CustomShape 2"/>
          <p:cNvSpPr/>
          <p:nvPr/>
        </p:nvSpPr>
        <p:spPr>
          <a:xfrm>
            <a:off x="0" y="2196000"/>
            <a:ext cx="10078920" cy="1278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  <a:ea typeface="DejaVu Sans"/>
              </a:rPr>
              <a:t>Использование средств Loginom</a:t>
            </a:r>
            <a:endParaRPr b="0" lang="ru-RU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  <a:ea typeface="DejaVu Sans"/>
              </a:rPr>
              <a:t>в решении интеграционных задач </a:t>
            </a:r>
            <a:endParaRPr b="0" lang="ru-RU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ffffff"/>
                </a:solidFill>
                <a:latin typeface="Arial"/>
                <a:ea typeface="DejaVu Sans"/>
              </a:rPr>
              <a:t>на технологической платформе ODANT</a:t>
            </a:r>
            <a:endParaRPr b="0" lang="ru-RU" sz="2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16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Поиск похожих записей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18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4"/>
          <p:cNvSpPr/>
          <p:nvPr/>
        </p:nvSpPr>
        <p:spPr>
          <a:xfrm>
            <a:off x="6471360" y="4248000"/>
            <a:ext cx="3383280" cy="115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Loginom осуществляет поиск похожих данных во всех доступных системах организации.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" descr=""/>
          <p:cNvPicPr/>
          <p:nvPr/>
        </p:nvPicPr>
        <p:blipFill>
          <a:blip r:embed="rId1"/>
          <a:stretch/>
        </p:blipFill>
        <p:spPr>
          <a:xfrm>
            <a:off x="36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21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Запись найдена, данные нормализованы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4"/>
          <p:cNvSpPr/>
          <p:nvPr/>
        </p:nvSpPr>
        <p:spPr>
          <a:xfrm>
            <a:off x="6471360" y="4356000"/>
            <a:ext cx="3383280" cy="1007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Уже существующий образец найден, введенные для новой записи данные нормализованы.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8920" cy="566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78920" cy="566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" descr=""/>
          <p:cNvPicPr/>
          <p:nvPr/>
        </p:nvPicPr>
        <p:blipFill>
          <a:blip r:embed="rId1"/>
          <a:stretch/>
        </p:blipFill>
        <p:spPr>
          <a:xfrm>
            <a:off x="36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28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Дедупликация существующих записей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4"/>
          <p:cNvSpPr/>
          <p:nvPr/>
        </p:nvSpPr>
        <p:spPr>
          <a:xfrm>
            <a:off x="6471360" y="4248000"/>
            <a:ext cx="3383280" cy="115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Второй пример. Выбираем на любом уровне иерархии существующую запись и ищем ее дубликат.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33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Предложение использовать существующее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35" name="CustomShape 3"/>
          <p:cNvSpPr/>
          <p:nvPr/>
        </p:nvSpPr>
        <p:spPr>
          <a:xfrm>
            <a:off x="144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4"/>
          <p:cNvSpPr/>
          <p:nvPr/>
        </p:nvSpPr>
        <p:spPr>
          <a:xfrm>
            <a:off x="207360" y="4085280"/>
            <a:ext cx="3383280" cy="127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Выбранная в качестве образца запись маркируется «золотой», а найденный дубликат дополняется ее идентификатором.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8920" cy="566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78920" cy="566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40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Дедупликация при создании новой записи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42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4"/>
          <p:cNvSpPr/>
          <p:nvPr/>
        </p:nvSpPr>
        <p:spPr>
          <a:xfrm>
            <a:off x="6471360" y="4320000"/>
            <a:ext cx="3383280" cy="115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Третий пример. Формируем новую запись и ищем похожее среди уже существующих.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" descr=""/>
          <p:cNvPicPr/>
          <p:nvPr/>
        </p:nvPicPr>
        <p:blipFill>
          <a:blip r:embed="rId1"/>
          <a:stretch/>
        </p:blipFill>
        <p:spPr>
          <a:xfrm>
            <a:off x="360" y="360"/>
            <a:ext cx="10078920" cy="566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7" dur="indefinite" restart="never" nodeType="tmRoot">
          <p:childTnLst>
            <p:seq>
              <p:cTn id="3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80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ODANT</a:t>
            </a:r>
            <a:endParaRPr b="0" lang="ru-RU" sz="2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8920" cy="566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9" dur="indefinite" restart="never" nodeType="tmRoot">
          <p:childTnLst>
            <p:seq>
              <p:cTn id="4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47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Эффективная работа с НСИ</a:t>
            </a:r>
            <a:endParaRPr b="0" lang="ru-RU" sz="2800" spc="-1" strike="noStrike">
              <a:latin typeface="Arial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50" name="CustomShape 1"/>
          <p:cNvSpPr/>
          <p:nvPr/>
        </p:nvSpPr>
        <p:spPr>
          <a:xfrm>
            <a:off x="360" y="360"/>
            <a:ext cx="10078920" cy="10789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CustomShape 2"/>
          <p:cNvSpPr/>
          <p:nvPr/>
        </p:nvSpPr>
        <p:spPr>
          <a:xfrm>
            <a:off x="360" y="36000"/>
            <a:ext cx="10078920" cy="88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Кейс №1: база многоквартирных домов</a:t>
            </a:r>
            <a:endParaRPr b="0" lang="ru-RU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для ФКР Рязанской области</a:t>
            </a:r>
            <a:endParaRPr b="0" lang="ru-RU" sz="2800" spc="-1" strike="noStrike">
              <a:latin typeface="Arial"/>
            </a:endParaRPr>
          </a:p>
        </p:txBody>
      </p:sp>
    </p:spTree>
  </p:cSld>
  <p:timing>
    <p:tnLst>
      <p:par>
        <p:cTn id="43" dur="indefinite" restart="never" nodeType="tmRoot">
          <p:childTnLst>
            <p:seq>
              <p:cTn id="4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" descr=""/>
          <p:cNvPicPr/>
          <p:nvPr/>
        </p:nvPicPr>
        <p:blipFill>
          <a:blip r:embed="rId1"/>
          <a:stretch/>
        </p:blipFill>
        <p:spPr>
          <a:xfrm>
            <a:off x="36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53" name="CustomShape 1"/>
          <p:cNvSpPr/>
          <p:nvPr/>
        </p:nvSpPr>
        <p:spPr>
          <a:xfrm>
            <a:off x="360" y="0"/>
            <a:ext cx="10078920" cy="107892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2"/>
          <p:cNvSpPr/>
          <p:nvPr/>
        </p:nvSpPr>
        <p:spPr>
          <a:xfrm>
            <a:off x="360" y="35640"/>
            <a:ext cx="10078920" cy="88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Кейс №2: анализ отладочной информации</a:t>
            </a:r>
            <a:endParaRPr b="0" lang="ru-RU" sz="2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сервера ODANT</a:t>
            </a:r>
            <a:endParaRPr b="0" lang="ru-RU" sz="2800" spc="-1" strike="noStrike">
              <a:latin typeface="Arial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56" name="CustomShape 1"/>
          <p:cNvSpPr/>
          <p:nvPr/>
        </p:nvSpPr>
        <p:spPr>
          <a:xfrm>
            <a:off x="0" y="4320000"/>
            <a:ext cx="10078920" cy="136728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2"/>
          <p:cNvSpPr/>
          <p:nvPr/>
        </p:nvSpPr>
        <p:spPr>
          <a:xfrm>
            <a:off x="0" y="4284000"/>
            <a:ext cx="10078920" cy="165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ru-RU" sz="2200" spc="-1" strike="noStrike">
                <a:solidFill>
                  <a:srgbClr val="ffffff"/>
                </a:solidFill>
                <a:latin typeface="Arial"/>
                <a:ea typeface="DejaVu Sans"/>
              </a:rPr>
              <a:t>ООО «БизнесИнтерСофт»</a:t>
            </a:r>
            <a:endParaRPr b="0" lang="ru-RU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200" spc="-1" strike="noStrike">
                <a:solidFill>
                  <a:srgbClr val="ffffff"/>
                </a:solidFill>
                <a:latin typeface="Arial"/>
                <a:ea typeface="DejaVu Sans"/>
              </a:rPr>
              <a:t>390000, г. Рязань, ул. Пожалостина, 12</a:t>
            </a:r>
            <a:endParaRPr b="0" lang="ru-RU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ru-RU" sz="2200" spc="-1" strike="noStrike">
                <a:solidFill>
                  <a:srgbClr val="ffffff"/>
                </a:solidFill>
                <a:latin typeface="Arial"/>
                <a:ea typeface="DejaVu Sans"/>
              </a:rPr>
              <a:t>(4912) 777-021, 777-022</a:t>
            </a:r>
            <a:endParaRPr b="0" lang="ru-RU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ru-RU" sz="2200" spc="-1" strike="noStrike">
                <a:solidFill>
                  <a:srgbClr val="ffffff"/>
                </a:solidFill>
                <a:latin typeface="Arial"/>
                <a:ea typeface="DejaVu Sans"/>
              </a:rPr>
              <a:t>odant.ru</a:t>
            </a:r>
            <a:endParaRPr b="0" lang="ru-RU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ru-RU" sz="2200" spc="-1" strike="noStrike"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83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4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Организация с иерархической структурой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85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6" name="CustomShape 4"/>
          <p:cNvSpPr/>
          <p:nvPr/>
        </p:nvSpPr>
        <p:spPr>
          <a:xfrm>
            <a:off x="6471360" y="4085280"/>
            <a:ext cx="3383280" cy="127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Рассмотрим решение задачи интеграции на примере организации с иерархической структурой и «зоопарком» информационных систем.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88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Создание системы-«двойника»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90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6471360" y="4085280"/>
            <a:ext cx="3383280" cy="127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На первом этапе создается сеть серверов ODANT, копирующая структуру организации. Настраиваются коннекторы к существующим ИС.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93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Связь справочников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95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4"/>
          <p:cNvSpPr/>
          <p:nvPr/>
        </p:nvSpPr>
        <p:spPr>
          <a:xfrm>
            <a:off x="6471360" y="4085280"/>
            <a:ext cx="3383280" cy="1278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Второй этап — ключевой, это создание единой системы НСИ. Реализуется мапирование терминов справочников локальных ИС.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98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99" name="CustomShape 2"/>
          <p:cNvSpPr/>
          <p:nvPr/>
        </p:nvSpPr>
        <p:spPr>
          <a:xfrm>
            <a:off x="0" y="-3600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Замещение по мере необходимости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4"/>
          <p:cNvSpPr/>
          <p:nvPr/>
        </p:nvSpPr>
        <p:spPr>
          <a:xfrm>
            <a:off x="6471360" y="4176000"/>
            <a:ext cx="3383280" cy="115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По мере необходимости бизнес-логика переносится в ODANT, устаревшие локальные ИС выводятся из эксплуатации.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03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4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Централизованная система управления НСИ</a:t>
            </a:r>
            <a:endParaRPr b="0" lang="ru-RU" sz="28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06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Добавление контрагента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4"/>
          <p:cNvSpPr/>
          <p:nvPr/>
        </p:nvSpPr>
        <p:spPr>
          <a:xfrm>
            <a:off x="6471360" y="4212000"/>
            <a:ext cx="3383280" cy="115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Первый пример — нормализация введенных данных при условии их существования «где-то» в распределенной системе.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" descr=""/>
          <p:cNvPicPr/>
          <p:nvPr/>
        </p:nvPicPr>
        <p:blipFill>
          <a:blip r:embed="rId1"/>
          <a:stretch/>
        </p:blipFill>
        <p:spPr>
          <a:xfrm>
            <a:off x="0" y="360"/>
            <a:ext cx="10078920" cy="5668920"/>
          </a:xfrm>
          <a:prstGeom prst="rect">
            <a:avLst/>
          </a:prstGeom>
          <a:ln>
            <a:noFill/>
          </a:ln>
        </p:spPr>
      </p:pic>
      <p:sp>
        <p:nvSpPr>
          <p:cNvPr id="111" name="CustomShape 1"/>
          <p:cNvSpPr/>
          <p:nvPr/>
        </p:nvSpPr>
        <p:spPr>
          <a:xfrm>
            <a:off x="0" y="0"/>
            <a:ext cx="10078920" cy="558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CustomShape 2"/>
          <p:cNvSpPr/>
          <p:nvPr/>
        </p:nvSpPr>
        <p:spPr>
          <a:xfrm>
            <a:off x="0" y="0"/>
            <a:ext cx="100789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ru-RU" sz="2800" spc="-1" strike="noStrike">
                <a:solidFill>
                  <a:srgbClr val="000000"/>
                </a:solidFill>
                <a:latin typeface="Arial"/>
                <a:ea typeface="DejaVu Sans"/>
              </a:rPr>
              <a:t>Передача запроса в Loginom</a:t>
            </a:r>
            <a:endParaRPr b="0" lang="ru-RU" sz="2800" spc="-1" strike="noStrike">
              <a:latin typeface="Arial"/>
            </a:endParaRPr>
          </a:p>
        </p:txBody>
      </p:sp>
      <p:sp>
        <p:nvSpPr>
          <p:cNvPr id="113" name="CustomShape 3"/>
          <p:cNvSpPr/>
          <p:nvPr/>
        </p:nvSpPr>
        <p:spPr>
          <a:xfrm>
            <a:off x="6408000" y="3960000"/>
            <a:ext cx="3527280" cy="1566000"/>
          </a:xfrm>
          <a:prstGeom prst="rect">
            <a:avLst/>
          </a:pr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4"/>
          <p:cNvSpPr/>
          <p:nvPr/>
        </p:nvSpPr>
        <p:spPr>
          <a:xfrm>
            <a:off x="6471360" y="4320000"/>
            <a:ext cx="3383280" cy="107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ru-RU" sz="1600" spc="-1" strike="noStrike">
                <a:solidFill>
                  <a:srgbClr val="ffffff"/>
                </a:solidFill>
                <a:latin typeface="Arial"/>
                <a:ea typeface="DejaVu Sans"/>
              </a:rPr>
              <a:t>Данные новой записи передаются в Loginom для анализа.</a:t>
            </a:r>
            <a:endParaRPr b="0" lang="ru-RU" sz="16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</TotalTime>
  <Application>LibreOffice/6.0.5.2$Windows_X86_64 LibreOffice_project/54c8cbb85f300ac59db32fe8a675ff7683cd5a16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2018-09-28T14:24:23Z</dcterms:created>
  <dc:creator/>
  <dc:description/>
  <dc:language>ru-RU</dc:language>
  <cp:lastModifiedBy/>
  <dcterms:modified xsi:type="dcterms:W3CDTF">2018-09-28T16:00:13Z</dcterms:modified>
  <cp:revision>20</cp:revision>
  <dc:subject/>
  <dc:title/>
</cp:coreProperties>
</file>